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IBM Plex Sans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IBMPlexSans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IBMPlexSans-italic.fntdata"/><Relationship Id="rId6" Type="http://schemas.openxmlformats.org/officeDocument/2006/relationships/slide" Target="slides/slide1.xml"/><Relationship Id="rId18" Type="http://schemas.openxmlformats.org/officeDocument/2006/relationships/font" Target="fonts/IBMPlex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" name="Google Shape;1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4f3cbd0b2_1_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254f3cbd0b2_1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4eafdc9de_2_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g254eafdc9de_2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" name="Google Shape;3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54f3cbd0b2_1_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сейчас действует временный порядок - по упрощенной регистрации документов о соответствии (на основании собственных документов о соответствии). ВП - документы по временному порядку</a:t>
            </a:r>
            <a:endParaRPr/>
          </a:p>
        </p:txBody>
      </p:sp>
      <p:sp>
        <p:nvSpPr>
          <p:cNvPr id="50" name="Google Shape;50;g254f3cbd0b2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4f3cbd0b2_1_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сейчас действует временный порядок - по упрощенной регистрации документов о соответствии (на основании собственных документов о соответствии). ВП - документы по временному порядку</a:t>
            </a:r>
            <a:endParaRPr/>
          </a:p>
        </p:txBody>
      </p:sp>
      <p:sp>
        <p:nvSpPr>
          <p:cNvPr id="67" name="Google Shape;67;g254f3cbd0b2_1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4f70f906f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сейчас действует временный порядок - по упрощенной регистрации документов о соответствии (на основании собственных документов о соответствии). ВП - документы по временному порядку</a:t>
            </a:r>
            <a:endParaRPr/>
          </a:p>
        </p:txBody>
      </p:sp>
      <p:sp>
        <p:nvSpPr>
          <p:cNvPr id="75" name="Google Shape;75;g254f70f906f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4f3cbd0b2_1_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сейчас действует временный порядок - по упрощенной регистрации документов о соответствии (на основании собственных документов о соответствии). ВП - документы по временному порядку</a:t>
            </a:r>
            <a:endParaRPr/>
          </a:p>
        </p:txBody>
      </p:sp>
      <p:sp>
        <p:nvSpPr>
          <p:cNvPr id="84" name="Google Shape;84;g254f3cbd0b2_1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4f3cbd0b2_1_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сейчас действует временный порядок - по упрощенной регистрации документов о соответствии (на основании собственных документов о соответствии). ВП - документы по временному порядку</a:t>
            </a:r>
            <a:endParaRPr/>
          </a:p>
        </p:txBody>
      </p:sp>
      <p:sp>
        <p:nvSpPr>
          <p:cNvPr id="99" name="Google Shape;99;g254f3cbd0b2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4f3cbd0b2_1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254f3cbd0b2_1_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g254f3cbd0b2_1_10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4f3cbd0b2_1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54f3cbd0b2_1_1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g254f3cbd0b2_1_1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descr="Изображение выглядит как текст&#10;&#10;Автоматически созданное описание"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52523"/>
          <a:stretch/>
        </p:blipFill>
        <p:spPr>
          <a:xfrm>
            <a:off x="7209183" y="86684"/>
            <a:ext cx="1934817" cy="411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11" Type="http://schemas.openxmlformats.org/officeDocument/2006/relationships/image" Target="../media/image33.png"/><Relationship Id="rId10" Type="http://schemas.openxmlformats.org/officeDocument/2006/relationships/image" Target="../media/image9.png"/><Relationship Id="rId9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Relationship Id="rId5" Type="http://schemas.openxmlformats.org/officeDocument/2006/relationships/hyperlink" Target="http://drive.google.com/file/d/1aNy0RY0USWZkDAiiSC7Ety06LDY3IgNF/view" TargetMode="External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Relationship Id="rId4" Type="http://schemas.openxmlformats.org/officeDocument/2006/relationships/image" Target="../media/image29.png"/><Relationship Id="rId10" Type="http://schemas.openxmlformats.org/officeDocument/2006/relationships/image" Target="../media/image30.png"/><Relationship Id="rId9" Type="http://schemas.openxmlformats.org/officeDocument/2006/relationships/image" Target="../media/image27.jpg"/><Relationship Id="rId5" Type="http://schemas.openxmlformats.org/officeDocument/2006/relationships/image" Target="../media/image35.jpg"/><Relationship Id="rId6" Type="http://schemas.openxmlformats.org/officeDocument/2006/relationships/image" Target="../media/image24.jpg"/><Relationship Id="rId7" Type="http://schemas.openxmlformats.org/officeDocument/2006/relationships/image" Target="../media/image31.jpg"/><Relationship Id="rId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3">
            <a:alphaModFix/>
          </a:blip>
          <a:srcRect b="3959" l="0" r="0" t="3959"/>
          <a:stretch/>
        </p:blipFill>
        <p:spPr>
          <a:xfrm>
            <a:off x="0" y="-41004"/>
            <a:ext cx="5744529" cy="3526455"/>
          </a:xfrm>
          <a:prstGeom prst="rect">
            <a:avLst/>
          </a:prstGeom>
          <a:solidFill>
            <a:srgbClr val="191919">
              <a:alpha val="92550"/>
            </a:srgbClr>
          </a:solidFill>
          <a:ln>
            <a:noFill/>
          </a:ln>
          <a:effectLst>
            <a:outerShdw blurRad="50800" rotWithShape="0" algn="ctr" dir="5400000" dist="50800">
              <a:schemeClr val="dk1">
                <a:alpha val="67450"/>
              </a:schemeClr>
            </a:outerShdw>
          </a:effectLst>
        </p:spPr>
      </p:pic>
      <p:sp>
        <p:nvSpPr>
          <p:cNvPr id="19" name="Google Shape;19;p4"/>
          <p:cNvSpPr/>
          <p:nvPr/>
        </p:nvSpPr>
        <p:spPr>
          <a:xfrm rot="-2504656">
            <a:off x="2886540" y="-76828"/>
            <a:ext cx="7960902" cy="6394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ru-RU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\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"/>
          <p:cNvSpPr/>
          <p:nvPr/>
        </p:nvSpPr>
        <p:spPr>
          <a:xfrm rot="5400000">
            <a:off x="120973" y="-199557"/>
            <a:ext cx="2438670" cy="2683983"/>
          </a:xfrm>
          <a:custGeom>
            <a:rect b="b" l="l" r="r" t="t"/>
            <a:pathLst>
              <a:path extrusionOk="0" h="7507645" w="6869494">
                <a:moveTo>
                  <a:pt x="6869494" y="7507645"/>
                </a:moveTo>
                <a:lnTo>
                  <a:pt x="0" y="7507645"/>
                </a:lnTo>
                <a:lnTo>
                  <a:pt x="0" y="0"/>
                </a:lnTo>
                <a:lnTo>
                  <a:pt x="6869494" y="7507645"/>
                </a:lnTo>
                <a:close/>
              </a:path>
            </a:pathLst>
          </a:custGeom>
          <a:solidFill>
            <a:srgbClr val="BC5267"/>
          </a:solidFill>
          <a:ln>
            <a:noFill/>
          </a:ln>
        </p:spPr>
      </p:sp>
      <p:sp>
        <p:nvSpPr>
          <p:cNvPr id="21" name="Google Shape;21;p4"/>
          <p:cNvSpPr/>
          <p:nvPr/>
        </p:nvSpPr>
        <p:spPr>
          <a:xfrm>
            <a:off x="0" y="0"/>
            <a:ext cx="3949466" cy="5143500"/>
          </a:xfrm>
          <a:custGeom>
            <a:rect b="b" l="l" r="r" t="t"/>
            <a:pathLst>
              <a:path extrusionOk="0" h="11526982" w="8851059">
                <a:moveTo>
                  <a:pt x="8851059" y="11526982"/>
                </a:moveTo>
                <a:lnTo>
                  <a:pt x="0" y="11526982"/>
                </a:lnTo>
                <a:lnTo>
                  <a:pt x="0" y="0"/>
                </a:lnTo>
                <a:lnTo>
                  <a:pt x="8851059" y="11526982"/>
                </a:lnTo>
                <a:close/>
              </a:path>
            </a:pathLst>
          </a:custGeom>
          <a:solidFill>
            <a:srgbClr val="8F8379"/>
          </a:solidFill>
          <a:ln>
            <a:noFill/>
          </a:ln>
        </p:spPr>
      </p:sp>
      <p:grpSp>
        <p:nvGrpSpPr>
          <p:cNvPr id="22" name="Google Shape;22;p4"/>
          <p:cNvGrpSpPr/>
          <p:nvPr/>
        </p:nvGrpSpPr>
        <p:grpSpPr>
          <a:xfrm>
            <a:off x="4258805" y="2073778"/>
            <a:ext cx="4370845" cy="2610300"/>
            <a:chOff x="0" y="-916940"/>
            <a:chExt cx="11655585" cy="6960800"/>
          </a:xfrm>
        </p:grpSpPr>
        <p:sp>
          <p:nvSpPr>
            <p:cNvPr id="23" name="Google Shape;23;p4"/>
            <p:cNvSpPr txBox="1"/>
            <p:nvPr/>
          </p:nvSpPr>
          <p:spPr>
            <a:xfrm>
              <a:off x="0" y="-916940"/>
              <a:ext cx="11655585" cy="17782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200"/>
                <a:buFont typeface="Arial"/>
                <a:buNone/>
              </a:pPr>
              <a:r>
                <a:t/>
              </a:r>
              <a:endParaRPr b="1" i="0" sz="5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" name="Google Shape;24;p4"/>
            <p:cNvSpPr txBox="1"/>
            <p:nvPr/>
          </p:nvSpPr>
          <p:spPr>
            <a:xfrm>
              <a:off x="1542870" y="5432990"/>
              <a:ext cx="10112715" cy="610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ru-RU" sz="1400" u="none" cap="none" strike="noStrike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Больше чем человек</a:t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4"/>
          <p:cNvSpPr txBox="1"/>
          <p:nvPr/>
        </p:nvSpPr>
        <p:spPr>
          <a:xfrm>
            <a:off x="6670074" y="475099"/>
            <a:ext cx="1959576" cy="201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текст&#10;&#10;Автоматически созданное описание" id="26" name="Google Shape;26;p4"/>
          <p:cNvPicPr preferRelativeResize="0"/>
          <p:nvPr/>
        </p:nvPicPr>
        <p:blipFill rotWithShape="1">
          <a:blip r:embed="rId4">
            <a:alphaModFix/>
          </a:blip>
          <a:srcRect b="0" l="0" r="0" t="52523"/>
          <a:stretch/>
        </p:blipFill>
        <p:spPr>
          <a:xfrm>
            <a:off x="5797451" y="3867150"/>
            <a:ext cx="3430937" cy="72892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3949466" y="2301469"/>
            <a:ext cx="4989523" cy="66172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Детекция и сравнение с эталонным наименованием объекта капитального строительства в проектной документации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8137" y="63739"/>
            <a:ext cx="3430937" cy="171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397" y="140600"/>
            <a:ext cx="1300899" cy="13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/>
        </p:nvSpPr>
        <p:spPr>
          <a:xfrm>
            <a:off x="76900" y="4596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</a:rPr>
              <a:t>https://jetfork.ru/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/>
          <p:nvPr/>
        </p:nvSpPr>
        <p:spPr>
          <a:xfrm>
            <a:off x="741725" y="874575"/>
            <a:ext cx="6670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ru-RU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Простая развертка</a:t>
            </a:r>
            <a:r>
              <a:rPr i="0" lang="ru-RU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-RU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решения</a:t>
            </a:r>
            <a:r>
              <a:rPr i="0" lang="ru-RU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у заказчика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ru-RU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Сбор обратной связи по правильности выделении сущностей</a:t>
            </a:r>
            <a:r>
              <a:rPr i="0" lang="ru-RU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-RU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для </a:t>
            </a:r>
            <a:r>
              <a:rPr i="0" lang="ru-RU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новы</a:t>
            </a:r>
            <a:r>
              <a:rPr lang="ru-RU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х</a:t>
            </a:r>
            <a:r>
              <a:rPr i="0" lang="ru-RU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документ</a:t>
            </a:r>
            <a:r>
              <a:rPr lang="ru-RU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ов</a:t>
            </a:r>
            <a:r>
              <a:rPr i="0" lang="ru-RU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-RU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и</a:t>
            </a:r>
            <a:r>
              <a:rPr i="0" lang="ru-RU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дообучени</a:t>
            </a:r>
            <a:r>
              <a:rPr lang="ru-RU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е</a:t>
            </a:r>
            <a:r>
              <a:rPr i="0" lang="ru-RU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модели</a:t>
            </a:r>
            <a:endParaRPr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3"/>
          <p:cNvSpPr txBox="1"/>
          <p:nvPr/>
        </p:nvSpPr>
        <p:spPr>
          <a:xfrm>
            <a:off x="399150" y="218875"/>
            <a:ext cx="834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ru-RU" sz="36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Масштабирование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3"/>
          <p:cNvSpPr/>
          <p:nvPr/>
        </p:nvSpPr>
        <p:spPr>
          <a:xfrm rot="-2700000">
            <a:off x="6763167" y="3534188"/>
            <a:ext cx="3750271" cy="1759528"/>
          </a:xfrm>
          <a:custGeom>
            <a:rect b="b" l="l" r="r" t="t"/>
            <a:pathLst>
              <a:path extrusionOk="0" h="4927422" w="10502345">
                <a:moveTo>
                  <a:pt x="10502345" y="4927422"/>
                </a:moveTo>
                <a:lnTo>
                  <a:pt x="0" y="4927422"/>
                </a:lnTo>
                <a:lnTo>
                  <a:pt x="0" y="0"/>
                </a:lnTo>
                <a:lnTo>
                  <a:pt x="10502345" y="4927422"/>
                </a:lnTo>
                <a:close/>
              </a:path>
            </a:pathLst>
          </a:custGeom>
          <a:solidFill>
            <a:srgbClr val="9B897F"/>
          </a:solidFill>
          <a:ln>
            <a:noFill/>
          </a:ln>
        </p:spPr>
      </p:sp>
      <p:sp>
        <p:nvSpPr>
          <p:cNvPr id="175" name="Google Shape;175;p13"/>
          <p:cNvSpPr txBox="1"/>
          <p:nvPr/>
        </p:nvSpPr>
        <p:spPr>
          <a:xfrm>
            <a:off x="348100" y="2275175"/>
            <a:ext cx="721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-RU" sz="3600" u="none" cap="none" strike="noStrike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Развитие за рамками хакатона</a:t>
            </a:r>
            <a:endParaRPr b="1" i="0" sz="3600" u="none" cap="none" strike="noStrike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3"/>
          <p:cNvSpPr txBox="1"/>
          <p:nvPr/>
        </p:nvSpPr>
        <p:spPr>
          <a:xfrm>
            <a:off x="741717" y="2996738"/>
            <a:ext cx="590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i="0" lang="ru-RU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Выгрузка файла PDF с подсветкой сущностей</a:t>
            </a:r>
            <a:endParaRPr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ru-RU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Доработка извлечения текстов из PDF (более качественная обработка таблиц и изображений)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5267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4"/>
          <p:cNvGrpSpPr/>
          <p:nvPr/>
        </p:nvGrpSpPr>
        <p:grpSpPr>
          <a:xfrm>
            <a:off x="1504649" y="510778"/>
            <a:ext cx="6134702" cy="2549073"/>
            <a:chOff x="0" y="-9525"/>
            <a:chExt cx="16359207" cy="6797523"/>
          </a:xfrm>
        </p:grpSpPr>
        <p:sp>
          <p:nvSpPr>
            <p:cNvPr id="182" name="Google Shape;182;p14"/>
            <p:cNvSpPr txBox="1"/>
            <p:nvPr/>
          </p:nvSpPr>
          <p:spPr>
            <a:xfrm>
              <a:off x="0" y="-9525"/>
              <a:ext cx="16359207" cy="183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0"/>
                <a:buFont typeface="Arial"/>
                <a:buNone/>
              </a:pPr>
              <a:r>
                <a:rPr b="1" i="0" lang="ru-RU" sz="45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JETFORK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4"/>
            <p:cNvSpPr txBox="1"/>
            <p:nvPr/>
          </p:nvSpPr>
          <p:spPr>
            <a:xfrm>
              <a:off x="1243408" y="4522098"/>
              <a:ext cx="13872300" cy="22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i="0" lang="ru-RU" sz="24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Помогаем разрабатывать и внедрять крутые решения</a:t>
              </a:r>
              <a:endParaRPr i="0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84" name="Google Shape;184;p14"/>
          <p:cNvPicPr preferRelativeResize="0"/>
          <p:nvPr/>
        </p:nvPicPr>
        <p:blipFill rotWithShape="1">
          <a:blip r:embed="rId3">
            <a:alphaModFix/>
          </a:blip>
          <a:srcRect b="46436" l="40839" r="0" t="0"/>
          <a:stretch/>
        </p:blipFill>
        <p:spPr>
          <a:xfrm>
            <a:off x="5943697" y="394611"/>
            <a:ext cx="1868621" cy="75723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4"/>
          <p:cNvSpPr/>
          <p:nvPr/>
        </p:nvSpPr>
        <p:spPr>
          <a:xfrm>
            <a:off x="622592" y="2210113"/>
            <a:ext cx="5164972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97" y="140600"/>
            <a:ext cx="1300899" cy="13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5267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/>
        </p:nvSpPr>
        <p:spPr>
          <a:xfrm>
            <a:off x="1417188" y="3562350"/>
            <a:ext cx="1215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1397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Патракова Екатерина </a:t>
            </a:r>
            <a:endParaRPr b="0" i="0" sz="7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97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DS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1553108" y="2300812"/>
            <a:ext cx="943023" cy="94301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6410633" y="3562350"/>
            <a:ext cx="1215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1397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Голубенко </a:t>
            </a:r>
            <a:endParaRPr b="0" i="0" sz="7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97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Евгения</a:t>
            </a:r>
            <a:endParaRPr b="0" i="0" sz="7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97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DS/DA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6546554" y="2300812"/>
            <a:ext cx="943022" cy="943018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 txBox="1"/>
          <p:nvPr/>
        </p:nvSpPr>
        <p:spPr>
          <a:xfrm>
            <a:off x="4746151" y="3562350"/>
            <a:ext cx="1215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1397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Артюгин </a:t>
            </a:r>
            <a:endParaRPr b="0" i="0" sz="7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97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Олег</a:t>
            </a:r>
            <a:endParaRPr b="0" i="0" sz="7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97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BA</a:t>
            </a:r>
            <a:endParaRPr b="0" i="0" sz="7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4882072" y="2300812"/>
            <a:ext cx="943022" cy="94301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"/>
          <p:cNvSpPr txBox="1"/>
          <p:nvPr/>
        </p:nvSpPr>
        <p:spPr>
          <a:xfrm>
            <a:off x="2980353" y="3564082"/>
            <a:ext cx="1316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1397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Корчагин </a:t>
            </a:r>
            <a:endParaRPr b="0" i="0" sz="7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1397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Иван FRONT/BACK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3217590" y="2300812"/>
            <a:ext cx="943022" cy="94301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" name="Google Shape;43;p5"/>
          <p:cNvGrpSpPr/>
          <p:nvPr/>
        </p:nvGrpSpPr>
        <p:grpSpPr>
          <a:xfrm>
            <a:off x="1504649" y="510778"/>
            <a:ext cx="6134702" cy="1140008"/>
            <a:chOff x="0" y="-9525"/>
            <a:chExt cx="16359207" cy="3040019"/>
          </a:xfrm>
        </p:grpSpPr>
        <p:sp>
          <p:nvSpPr>
            <p:cNvPr id="44" name="Google Shape;44;p5"/>
            <p:cNvSpPr txBox="1"/>
            <p:nvPr/>
          </p:nvSpPr>
          <p:spPr>
            <a:xfrm>
              <a:off x="0" y="-9525"/>
              <a:ext cx="16359207" cy="183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00"/>
                <a:buFont typeface="Arial"/>
                <a:buNone/>
              </a:pPr>
              <a:r>
                <a:rPr b="1" i="0" lang="ru-RU" sz="45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Команда</a:t>
              </a:r>
              <a:endParaRPr b="1" i="0" sz="4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" name="Google Shape;45;p5"/>
            <p:cNvSpPr txBox="1"/>
            <p:nvPr/>
          </p:nvSpPr>
          <p:spPr>
            <a:xfrm>
              <a:off x="1243409" y="2351679"/>
              <a:ext cx="13872390" cy="678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ru-RU" sz="1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Помогаем разрабатывать и внедрять крутые решения</a:t>
              </a:r>
              <a:endPara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" name="Google Shape;46;p5"/>
          <p:cNvPicPr preferRelativeResize="0"/>
          <p:nvPr/>
        </p:nvPicPr>
        <p:blipFill rotWithShape="1">
          <a:blip r:embed="rId7">
            <a:alphaModFix/>
          </a:blip>
          <a:srcRect b="46436" l="40839" r="0" t="0"/>
          <a:stretch/>
        </p:blipFill>
        <p:spPr>
          <a:xfrm>
            <a:off x="5943697" y="394611"/>
            <a:ext cx="1868621" cy="757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1397" y="140600"/>
            <a:ext cx="1300899" cy="13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Смущенный человек" id="52" name="Google Shape;5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9575" y="2114042"/>
            <a:ext cx="1240450" cy="124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мущенный человек" id="53" name="Google Shape;5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4472" y="2098573"/>
            <a:ext cx="1240450" cy="12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 txBox="1"/>
          <p:nvPr/>
        </p:nvSpPr>
        <p:spPr>
          <a:xfrm>
            <a:off x="645730" y="509588"/>
            <a:ext cx="78525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ru-RU" sz="4500" u="none" cap="none" strike="noStrike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Проблема</a:t>
            </a:r>
            <a:endParaRPr b="1" i="0" sz="4500" u="none" cap="none" strike="noStrike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Документ" id="56" name="Google Shape;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6449" y="1941361"/>
            <a:ext cx="652251" cy="7542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оговор (справа налево)" id="57" name="Google Shape;5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6449" y="2608968"/>
            <a:ext cx="652251" cy="7542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писок" id="58" name="Google Shape;5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5725" y="1940475"/>
            <a:ext cx="652251" cy="7542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нтрольный список" id="59" name="Google Shape;5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9660" y="2608968"/>
            <a:ext cx="652251" cy="7542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мущенный человек" id="60" name="Google Shape;60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77661" y="2116512"/>
            <a:ext cx="1240450" cy="124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правка" id="61" name="Google Shape;61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04801" y="1997476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6"/>
          <p:cNvSpPr txBox="1"/>
          <p:nvPr/>
        </p:nvSpPr>
        <p:spPr>
          <a:xfrm>
            <a:off x="3191733" y="1663654"/>
            <a:ext cx="58737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Char char="-"/>
            </a:pPr>
            <a:r>
              <a:rPr b="0" i="0" lang="ru-RU" sz="2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Ручной поиск расхождений в пакете документов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Char char="-"/>
            </a:pPr>
            <a:r>
              <a:rPr b="0" i="0" lang="ru-RU" sz="2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Отсутствие метрики качества 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Char char="-"/>
            </a:pPr>
            <a:r>
              <a:rPr b="0" i="0" lang="ru-RU" sz="2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"Человеческий фактор" </a:t>
            </a:r>
            <a:endParaRPr/>
          </a:p>
        </p:txBody>
      </p:sp>
      <p:pic>
        <p:nvPicPr>
          <p:cNvPr id="63" name="Google Shape;63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57724" y="996593"/>
            <a:ext cx="2242686" cy="112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1397" y="140600"/>
            <a:ext cx="1300899" cy="13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/>
          <p:nvPr/>
        </p:nvSpPr>
        <p:spPr>
          <a:xfrm>
            <a:off x="645730" y="509588"/>
            <a:ext cx="7852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ru-RU" sz="45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С</a:t>
            </a:r>
            <a:r>
              <a:rPr b="1" i="0" lang="ru-RU" sz="4500" u="none" cap="none" strike="noStrike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кринкаст</a:t>
            </a:r>
            <a:endParaRPr b="1" i="0" sz="4500" u="none" cap="none" strike="noStrike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1300899" cy="13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5059" y="1202288"/>
            <a:ext cx="6602281" cy="3636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/>
        </p:nvSpPr>
        <p:spPr>
          <a:xfrm>
            <a:off x="645730" y="509588"/>
            <a:ext cx="7852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ru-RU" sz="45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С</a:t>
            </a:r>
            <a:r>
              <a:rPr b="1" i="0" lang="ru-RU" sz="4500" u="none" cap="none" strike="noStrike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кринкаст</a:t>
            </a:r>
            <a:endParaRPr b="1" i="0" sz="4500" u="none" cap="none" strike="noStrike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" name="Google Shape;78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975" y="1244388"/>
            <a:ext cx="7159849" cy="3636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0"/>
            <a:ext cx="1300899" cy="13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 title="JetFork2023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46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/>
          <p:nvPr/>
        </p:nvSpPr>
        <p:spPr>
          <a:xfrm>
            <a:off x="645730" y="509588"/>
            <a:ext cx="7852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ru-RU" sz="4500" u="none" cap="none" strike="noStrike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Пользовательские сценарии</a:t>
            </a:r>
            <a:endParaRPr b="1" i="0" sz="4500" u="none" cap="none" strike="noStrike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9"/>
          <p:cNvSpPr txBox="1"/>
          <p:nvPr/>
        </p:nvSpPr>
        <p:spPr>
          <a:xfrm>
            <a:off x="393825" y="2496150"/>
            <a:ext cx="2782200" cy="8309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ru-RU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Интерфейс загрузки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ru-RU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Статус загрузки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9"/>
          <p:cNvSpPr txBox="1"/>
          <p:nvPr/>
        </p:nvSpPr>
        <p:spPr>
          <a:xfrm>
            <a:off x="3242600" y="2571750"/>
            <a:ext cx="289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ru-RU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Разметка ожидание-получение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i="0" lang="ru-RU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Выгрузка/просмотр отчета с информацией о расхождениях сущностей и их расположении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9"/>
          <p:cNvSpPr/>
          <p:nvPr/>
        </p:nvSpPr>
        <p:spPr>
          <a:xfrm>
            <a:off x="418125" y="1500225"/>
            <a:ext cx="2782200" cy="847800"/>
          </a:xfrm>
          <a:prstGeom prst="roundRect">
            <a:avLst>
              <a:gd fmla="val 16667" name="adj"/>
            </a:avLst>
          </a:prstGeom>
          <a:solidFill>
            <a:srgbClr val="BC526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Я хочу иметь возможность загрузить пакет документов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3309200" y="1500225"/>
            <a:ext cx="2782200" cy="847800"/>
          </a:xfrm>
          <a:prstGeom prst="roundRect">
            <a:avLst>
              <a:gd fmla="val 16667" name="adj"/>
            </a:avLst>
          </a:prstGeom>
          <a:solidFill>
            <a:srgbClr val="BC526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Я хочу узнать в каких документах есть расхождения с ожиданиями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6200275" y="1500225"/>
            <a:ext cx="2782200" cy="847800"/>
          </a:xfrm>
          <a:prstGeom prst="roundRect">
            <a:avLst>
              <a:gd fmla="val 16667" name="adj"/>
            </a:avLst>
          </a:prstGeom>
          <a:solidFill>
            <a:srgbClr val="BC526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Я хочу </a:t>
            </a:r>
            <a:r>
              <a:rPr b="1" lang="ru-R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найти похожие на свою сущность в документах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9"/>
          <p:cNvSpPr/>
          <p:nvPr/>
        </p:nvSpPr>
        <p:spPr>
          <a:xfrm>
            <a:off x="5572975" y="1311700"/>
            <a:ext cx="400200" cy="400200"/>
          </a:xfrm>
          <a:prstGeom prst="flowChartConnector">
            <a:avLst/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9"/>
          <p:cNvSpPr/>
          <p:nvPr/>
        </p:nvSpPr>
        <p:spPr>
          <a:xfrm>
            <a:off x="8498225" y="1311700"/>
            <a:ext cx="400200" cy="400200"/>
          </a:xfrm>
          <a:prstGeom prst="flowChartConnector">
            <a:avLst/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9"/>
          <p:cNvSpPr txBox="1"/>
          <p:nvPr/>
        </p:nvSpPr>
        <p:spPr>
          <a:xfrm>
            <a:off x="6200275" y="2561000"/>
            <a:ext cx="289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ru-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Указать сущность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ru-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Загрузить пакет документов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ru-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Посмотреть отчет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22" y="3327125"/>
            <a:ext cx="1300899" cy="13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/>
          <p:nvPr/>
        </p:nvSpPr>
        <p:spPr>
          <a:xfrm>
            <a:off x="548880" y="524026"/>
            <a:ext cx="78525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500" u="none" cap="none" strike="noStrike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Процесс работы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10"/>
          <p:cNvGrpSpPr/>
          <p:nvPr/>
        </p:nvGrpSpPr>
        <p:grpSpPr>
          <a:xfrm>
            <a:off x="154983" y="1340585"/>
            <a:ext cx="6558968" cy="3549129"/>
            <a:chOff x="0" y="0"/>
            <a:chExt cx="8640304" cy="3549129"/>
          </a:xfrm>
        </p:grpSpPr>
        <p:sp>
          <p:nvSpPr>
            <p:cNvPr id="104" name="Google Shape;104;p10"/>
            <p:cNvSpPr/>
            <p:nvPr/>
          </p:nvSpPr>
          <p:spPr>
            <a:xfrm>
              <a:off x="0" y="0"/>
              <a:ext cx="6653034" cy="638843"/>
            </a:xfrm>
            <a:prstGeom prst="roundRect">
              <a:avLst>
                <a:gd fmla="val 10000" name="adj"/>
              </a:avLst>
            </a:prstGeom>
            <a:solidFill>
              <a:srgbClr val="9B8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" name="Google Shape;105;p10"/>
            <p:cNvSpPr txBox="1"/>
            <p:nvPr/>
          </p:nvSpPr>
          <p:spPr>
            <a:xfrm>
              <a:off x="18711" y="18711"/>
              <a:ext cx="5888928" cy="601421"/>
            </a:xfrm>
            <a:prstGeom prst="rect">
              <a:avLst/>
            </a:prstGeom>
            <a:solidFill>
              <a:srgbClr val="9B897F"/>
            </a:solidFill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ru-RU" sz="16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Поиск</a:t>
              </a:r>
              <a:endPara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u-RU" sz="12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Эталонных сущностей на первых страницах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496817" y="727571"/>
              <a:ext cx="6653034" cy="638843"/>
            </a:xfrm>
            <a:prstGeom prst="roundRect">
              <a:avLst>
                <a:gd fmla="val 10000" name="adj"/>
              </a:avLst>
            </a:prstGeom>
            <a:solidFill>
              <a:srgbClr val="9B8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7" name="Google Shape;107;p10"/>
            <p:cNvSpPr txBox="1"/>
            <p:nvPr/>
          </p:nvSpPr>
          <p:spPr>
            <a:xfrm>
              <a:off x="515528" y="746282"/>
              <a:ext cx="5703547" cy="601421"/>
            </a:xfrm>
            <a:prstGeom prst="rect">
              <a:avLst/>
            </a:prstGeom>
            <a:solidFill>
              <a:srgbClr val="9B897F"/>
            </a:solidFill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ru-RU" sz="16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Генерация кандидатов</a:t>
              </a:r>
              <a:endParaRPr b="1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u-RU" sz="12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Возможные части текста, которые могут являться искомой сущностью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993635" y="1455143"/>
              <a:ext cx="6653034" cy="638843"/>
            </a:xfrm>
            <a:prstGeom prst="roundRect">
              <a:avLst>
                <a:gd fmla="val 10000" name="adj"/>
              </a:avLst>
            </a:prstGeom>
            <a:solidFill>
              <a:srgbClr val="9B8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9" name="Google Shape;109;p10"/>
            <p:cNvSpPr txBox="1"/>
            <p:nvPr/>
          </p:nvSpPr>
          <p:spPr>
            <a:xfrm>
              <a:off x="1012346" y="1473854"/>
              <a:ext cx="5703547" cy="601421"/>
            </a:xfrm>
            <a:prstGeom prst="rect">
              <a:avLst/>
            </a:prstGeom>
            <a:solidFill>
              <a:srgbClr val="9B897F"/>
            </a:solidFill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ru-RU" sz="16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Похожесть</a:t>
              </a:r>
              <a:endPara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u-RU" sz="12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Для пар эталонная сущность - кандидат создаем фичи по похожести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1490452" y="2182714"/>
              <a:ext cx="6653034" cy="638843"/>
            </a:xfrm>
            <a:prstGeom prst="roundRect">
              <a:avLst>
                <a:gd fmla="val 10000" name="adj"/>
              </a:avLst>
            </a:prstGeom>
            <a:solidFill>
              <a:srgbClr val="9B8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1" name="Google Shape;111;p10"/>
            <p:cNvSpPr txBox="1"/>
            <p:nvPr/>
          </p:nvSpPr>
          <p:spPr>
            <a:xfrm>
              <a:off x="1509163" y="2201425"/>
              <a:ext cx="5703547" cy="601421"/>
            </a:xfrm>
            <a:prstGeom prst="rect">
              <a:avLst/>
            </a:prstGeom>
            <a:solidFill>
              <a:srgbClr val="9B897F"/>
            </a:solidFill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ru-RU" sz="16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Классификатор</a:t>
              </a:r>
              <a:endPara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u-RU" sz="1200" u="none" cap="none" strike="noStrik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На фичах пар и разметке от модераторов обучаем классификатор. 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1987270" y="2910286"/>
              <a:ext cx="6653034" cy="638843"/>
            </a:xfrm>
            <a:prstGeom prst="roundRect">
              <a:avLst>
                <a:gd fmla="val 10000" name="adj"/>
              </a:avLst>
            </a:prstGeom>
            <a:solidFill>
              <a:srgbClr val="9B8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3" name="Google Shape;113;p10"/>
            <p:cNvSpPr txBox="1"/>
            <p:nvPr/>
          </p:nvSpPr>
          <p:spPr>
            <a:xfrm>
              <a:off x="2005981" y="2928997"/>
              <a:ext cx="5703547" cy="601421"/>
            </a:xfrm>
            <a:prstGeom prst="rect">
              <a:avLst/>
            </a:prstGeom>
            <a:solidFill>
              <a:srgbClr val="9B897F"/>
            </a:solidFill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lang="ru-RU" sz="1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Сбор обратной связи</a:t>
              </a:r>
              <a:endPara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u-RU" sz="12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Забираем разметку с сервиса для дообучения модели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6237786" y="466710"/>
              <a:ext cx="415248" cy="415248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5757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6734604" y="1194282"/>
              <a:ext cx="415248" cy="415248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5757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7231421" y="1911206"/>
              <a:ext cx="415248" cy="415248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5757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7728239" y="2645876"/>
              <a:ext cx="415248" cy="415248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5757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8" name="Google Shape;118;p10"/>
          <p:cNvSpPr/>
          <p:nvPr/>
        </p:nvSpPr>
        <p:spPr>
          <a:xfrm>
            <a:off x="6819366" y="1401937"/>
            <a:ext cx="1607696" cy="2074446"/>
          </a:xfrm>
          <a:custGeom>
            <a:rect b="b" l="l" r="r" t="t"/>
            <a:pathLst>
              <a:path extrusionOk="0" h="2074446" w="1607696">
                <a:moveTo>
                  <a:pt x="155584" y="1918863"/>
                </a:moveTo>
                <a:lnTo>
                  <a:pt x="155584" y="155584"/>
                </a:lnTo>
                <a:lnTo>
                  <a:pt x="803848" y="155584"/>
                </a:lnTo>
                <a:lnTo>
                  <a:pt x="803848" y="700126"/>
                </a:lnTo>
                <a:lnTo>
                  <a:pt x="1452113" y="700126"/>
                </a:lnTo>
                <a:lnTo>
                  <a:pt x="1452113" y="1918863"/>
                </a:lnTo>
                <a:lnTo>
                  <a:pt x="155584" y="1918863"/>
                </a:lnTo>
                <a:close/>
                <a:moveTo>
                  <a:pt x="959432" y="220410"/>
                </a:moveTo>
                <a:lnTo>
                  <a:pt x="1283564" y="544542"/>
                </a:lnTo>
                <a:lnTo>
                  <a:pt x="959432" y="544542"/>
                </a:lnTo>
                <a:lnTo>
                  <a:pt x="959432" y="220410"/>
                </a:lnTo>
                <a:close/>
                <a:moveTo>
                  <a:pt x="959432" y="0"/>
                </a:moveTo>
                <a:lnTo>
                  <a:pt x="0" y="0"/>
                </a:lnTo>
                <a:lnTo>
                  <a:pt x="0" y="2074447"/>
                </a:lnTo>
                <a:lnTo>
                  <a:pt x="1607696" y="2074447"/>
                </a:lnTo>
                <a:lnTo>
                  <a:pt x="1607696" y="570473"/>
                </a:lnTo>
                <a:lnTo>
                  <a:pt x="9594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0"/>
          <p:cNvSpPr/>
          <p:nvPr/>
        </p:nvSpPr>
        <p:spPr>
          <a:xfrm>
            <a:off x="7130533" y="2361369"/>
            <a:ext cx="985362" cy="103722"/>
          </a:xfrm>
          <a:custGeom>
            <a:rect b="b" l="l" r="r" t="t"/>
            <a:pathLst>
              <a:path extrusionOk="0" h="103722" w="985362">
                <a:moveTo>
                  <a:pt x="0" y="0"/>
                </a:moveTo>
                <a:lnTo>
                  <a:pt x="985362" y="0"/>
                </a:lnTo>
                <a:lnTo>
                  <a:pt x="985362" y="103722"/>
                </a:lnTo>
                <a:lnTo>
                  <a:pt x="0" y="10372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0"/>
          <p:cNvSpPr/>
          <p:nvPr/>
        </p:nvSpPr>
        <p:spPr>
          <a:xfrm>
            <a:off x="7130533" y="2153924"/>
            <a:ext cx="337097" cy="103722"/>
          </a:xfrm>
          <a:custGeom>
            <a:rect b="b" l="l" r="r" t="t"/>
            <a:pathLst>
              <a:path extrusionOk="0" h="103722" w="337097">
                <a:moveTo>
                  <a:pt x="0" y="0"/>
                </a:moveTo>
                <a:lnTo>
                  <a:pt x="337098" y="0"/>
                </a:lnTo>
                <a:lnTo>
                  <a:pt x="337098" y="103722"/>
                </a:lnTo>
                <a:lnTo>
                  <a:pt x="0" y="1037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0"/>
          <p:cNvSpPr/>
          <p:nvPr/>
        </p:nvSpPr>
        <p:spPr>
          <a:xfrm>
            <a:off x="7130533" y="2568813"/>
            <a:ext cx="985362" cy="103722"/>
          </a:xfrm>
          <a:custGeom>
            <a:rect b="b" l="l" r="r" t="t"/>
            <a:pathLst>
              <a:path extrusionOk="0" h="103722" w="985362">
                <a:moveTo>
                  <a:pt x="0" y="0"/>
                </a:moveTo>
                <a:lnTo>
                  <a:pt x="985362" y="0"/>
                </a:lnTo>
                <a:lnTo>
                  <a:pt x="985362" y="103722"/>
                </a:lnTo>
                <a:lnTo>
                  <a:pt x="0" y="1037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0"/>
          <p:cNvSpPr/>
          <p:nvPr/>
        </p:nvSpPr>
        <p:spPr>
          <a:xfrm>
            <a:off x="7130533" y="2776258"/>
            <a:ext cx="985362" cy="103722"/>
          </a:xfrm>
          <a:custGeom>
            <a:rect b="b" l="l" r="r" t="t"/>
            <a:pathLst>
              <a:path extrusionOk="0" h="103722" w="985362">
                <a:moveTo>
                  <a:pt x="0" y="0"/>
                </a:moveTo>
                <a:lnTo>
                  <a:pt x="985362" y="0"/>
                </a:lnTo>
                <a:lnTo>
                  <a:pt x="985362" y="103722"/>
                </a:lnTo>
                <a:lnTo>
                  <a:pt x="0" y="1037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0"/>
          <p:cNvSpPr/>
          <p:nvPr/>
        </p:nvSpPr>
        <p:spPr>
          <a:xfrm>
            <a:off x="7130533" y="2983703"/>
            <a:ext cx="985362" cy="103722"/>
          </a:xfrm>
          <a:custGeom>
            <a:rect b="b" l="l" r="r" t="t"/>
            <a:pathLst>
              <a:path extrusionOk="0" h="103722" w="985362">
                <a:moveTo>
                  <a:pt x="0" y="0"/>
                </a:moveTo>
                <a:lnTo>
                  <a:pt x="985362" y="0"/>
                </a:lnTo>
                <a:lnTo>
                  <a:pt x="985362" y="103722"/>
                </a:lnTo>
                <a:lnTo>
                  <a:pt x="0" y="1037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1300899" cy="13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C5267">
              <a:alpha val="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1"/>
          <p:cNvSpPr/>
          <p:nvPr/>
        </p:nvSpPr>
        <p:spPr>
          <a:xfrm>
            <a:off x="-48075" y="2112300"/>
            <a:ext cx="9229200" cy="308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457200" marR="0" rtl="0" algn="l">
              <a:lnSpc>
                <a:spcPct val="90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EA515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11"/>
          <p:cNvPicPr preferRelativeResize="0"/>
          <p:nvPr/>
        </p:nvPicPr>
        <p:blipFill rotWithShape="1">
          <a:blip r:embed="rId3">
            <a:alphaModFix/>
          </a:blip>
          <a:srcRect b="33109" l="0" r="0" t="33109"/>
          <a:stretch/>
        </p:blipFill>
        <p:spPr>
          <a:xfrm>
            <a:off x="0" y="0"/>
            <a:ext cx="9144000" cy="205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1"/>
          <p:cNvSpPr txBox="1"/>
          <p:nvPr/>
        </p:nvSpPr>
        <p:spPr>
          <a:xfrm>
            <a:off x="1115878" y="338473"/>
            <a:ext cx="7121471" cy="81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Особенности решения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p11"/>
          <p:cNvGrpSpPr/>
          <p:nvPr/>
        </p:nvGrpSpPr>
        <p:grpSpPr>
          <a:xfrm>
            <a:off x="746399" y="2993446"/>
            <a:ext cx="2299469" cy="843402"/>
            <a:chOff x="0" y="19049"/>
            <a:chExt cx="6131917" cy="2249074"/>
          </a:xfrm>
        </p:grpSpPr>
        <p:sp>
          <p:nvSpPr>
            <p:cNvPr id="135" name="Google Shape;135;p11"/>
            <p:cNvSpPr txBox="1"/>
            <p:nvPr/>
          </p:nvSpPr>
          <p:spPr>
            <a:xfrm>
              <a:off x="0" y="1693607"/>
              <a:ext cx="6131917" cy="574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228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1"/>
            <p:cNvSpPr txBox="1"/>
            <p:nvPr/>
          </p:nvSpPr>
          <p:spPr>
            <a:xfrm>
              <a:off x="0" y="19049"/>
              <a:ext cx="6131917" cy="701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547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ru-RU" sz="1800" u="none" cap="none" strike="noStrike">
                  <a:solidFill>
                    <a:srgbClr val="191919"/>
                  </a:solidFill>
                  <a:latin typeface="Lato"/>
                  <a:ea typeface="Lato"/>
                  <a:cs typeface="Lato"/>
                  <a:sym typeface="Lato"/>
                </a:rPr>
                <a:t>Быстрое</a:t>
              </a:r>
              <a:endParaRPr b="1" i="0" sz="1800" u="none" cap="none" strike="noStrike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37" name="Google Shape;137;p11"/>
          <p:cNvGrpSpPr/>
          <p:nvPr/>
        </p:nvGrpSpPr>
        <p:grpSpPr>
          <a:xfrm>
            <a:off x="3422266" y="2993446"/>
            <a:ext cx="2299469" cy="813907"/>
            <a:chOff x="0" y="19051"/>
            <a:chExt cx="6131917" cy="2170419"/>
          </a:xfrm>
        </p:grpSpPr>
        <p:sp>
          <p:nvSpPr>
            <p:cNvPr id="138" name="Google Shape;138;p11"/>
            <p:cNvSpPr txBox="1"/>
            <p:nvPr/>
          </p:nvSpPr>
          <p:spPr>
            <a:xfrm>
              <a:off x="0" y="1693607"/>
              <a:ext cx="6131917" cy="4958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246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1"/>
            <p:cNvSpPr txBox="1"/>
            <p:nvPr/>
          </p:nvSpPr>
          <p:spPr>
            <a:xfrm>
              <a:off x="0" y="19051"/>
              <a:ext cx="6131917" cy="701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9547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ru-RU" sz="1800" u="none" cap="none" strike="noStrike">
                  <a:solidFill>
                    <a:srgbClr val="191919"/>
                  </a:solidFill>
                  <a:latin typeface="Lato"/>
                  <a:ea typeface="Lato"/>
                  <a:cs typeface="Lato"/>
                  <a:sym typeface="Lato"/>
                </a:rPr>
                <a:t>Поддерживаемое</a:t>
              </a:r>
              <a:endParaRPr b="1" i="0" sz="1800" u="none" cap="none" strike="noStrike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40" name="Google Shape;140;p11"/>
          <p:cNvSpPr/>
          <p:nvPr/>
        </p:nvSpPr>
        <p:spPr>
          <a:xfrm>
            <a:off x="1330886" y="1489475"/>
            <a:ext cx="1130494" cy="1135561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9B897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11"/>
          <p:cNvGrpSpPr/>
          <p:nvPr/>
        </p:nvGrpSpPr>
        <p:grpSpPr>
          <a:xfrm>
            <a:off x="6098126" y="3027640"/>
            <a:ext cx="2445075" cy="779713"/>
            <a:chOff x="-16" y="110235"/>
            <a:chExt cx="6520200" cy="2079233"/>
          </a:xfrm>
        </p:grpSpPr>
        <p:sp>
          <p:nvSpPr>
            <p:cNvPr id="142" name="Google Shape;142;p11"/>
            <p:cNvSpPr txBox="1"/>
            <p:nvPr/>
          </p:nvSpPr>
          <p:spPr>
            <a:xfrm>
              <a:off x="0" y="1693606"/>
              <a:ext cx="6131917" cy="495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246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1"/>
            <p:cNvSpPr txBox="1"/>
            <p:nvPr/>
          </p:nvSpPr>
          <p:spPr>
            <a:xfrm>
              <a:off x="-16" y="110235"/>
              <a:ext cx="65202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687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ru-RU" sz="1800" u="none" cap="none" strike="noStrike">
                  <a:solidFill>
                    <a:srgbClr val="191919"/>
                  </a:solidFill>
                  <a:latin typeface="Lato"/>
                  <a:ea typeface="Lato"/>
                  <a:cs typeface="Lato"/>
                  <a:sym typeface="Lato"/>
                </a:rPr>
                <a:t>Интегрируемое</a:t>
              </a:r>
              <a:endParaRPr b="1" i="0" sz="1400" u="none" cap="none" strike="noStrike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44" name="Google Shape;144;p11"/>
          <p:cNvSpPr/>
          <p:nvPr/>
        </p:nvSpPr>
        <p:spPr>
          <a:xfrm>
            <a:off x="6682620" y="1489475"/>
            <a:ext cx="1130494" cy="1135561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9B897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1"/>
          <p:cNvSpPr/>
          <p:nvPr/>
        </p:nvSpPr>
        <p:spPr>
          <a:xfrm>
            <a:off x="4006753" y="1489475"/>
            <a:ext cx="1130494" cy="1135561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9B897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4162" y="1868364"/>
            <a:ext cx="403943" cy="373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Голова с шестеренками" id="147" name="Google Shape;14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1862" y="1797375"/>
            <a:ext cx="520275" cy="5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1"/>
          <p:cNvSpPr txBox="1"/>
          <p:nvPr/>
        </p:nvSpPr>
        <p:spPr>
          <a:xfrm>
            <a:off x="127658" y="3419900"/>
            <a:ext cx="3000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90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400" u="none" cap="none" strike="noStrike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Не используем LLM и другие тяжелые решения</a:t>
            </a:r>
            <a:endParaRPr b="1" i="0" sz="1400" u="none" cap="none" strike="noStrike">
              <a:solidFill>
                <a:srgbClr val="EA515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1"/>
          <p:cNvSpPr txBox="1"/>
          <p:nvPr/>
        </p:nvSpPr>
        <p:spPr>
          <a:xfrm>
            <a:off x="2714404" y="3466088"/>
            <a:ext cx="33075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90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Разметка текущих </a:t>
            </a:r>
            <a:r>
              <a:rPr b="1" lang="ru-RU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сущностей</a:t>
            </a:r>
            <a:r>
              <a:rPr b="1" i="0" lang="ru-RU" sz="1400" u="none" cap="none" strike="noStrike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ru-RU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для</a:t>
            </a:r>
            <a:r>
              <a:rPr b="1" i="0" lang="ru-RU" sz="1400" u="none" cap="none" strike="noStrike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ru-RU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дообучение модели</a:t>
            </a:r>
            <a:endParaRPr b="1" i="0" sz="1400" u="none" cap="none" strike="noStrike">
              <a:solidFill>
                <a:srgbClr val="EA515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1"/>
          <p:cNvSpPr txBox="1"/>
          <p:nvPr/>
        </p:nvSpPr>
        <p:spPr>
          <a:xfrm>
            <a:off x="5440059" y="3466100"/>
            <a:ext cx="33075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lnSpc>
                <a:spcPct val="90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Docker-</a:t>
            </a:r>
            <a:r>
              <a:rPr b="1" lang="ru-RU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compose и CI/CD для развертывания</a:t>
            </a:r>
            <a:endParaRPr b="1" i="0" sz="1400" u="none" cap="none" strike="noStrike">
              <a:solidFill>
                <a:srgbClr val="EA515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397" y="140600"/>
            <a:ext cx="1300899" cy="13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7737" y="1794775"/>
            <a:ext cx="520275" cy="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/>
          <p:nvPr/>
        </p:nvSpPr>
        <p:spPr>
          <a:xfrm>
            <a:off x="4390951" y="-444771"/>
            <a:ext cx="7516906" cy="5588271"/>
          </a:xfrm>
          <a:prstGeom prst="parallelogram">
            <a:avLst>
              <a:gd fmla="val 11765" name="adj"/>
            </a:avLst>
          </a:prstGeom>
          <a:solidFill>
            <a:srgbClr val="9B89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4674" y="231280"/>
            <a:ext cx="2304082" cy="77282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2"/>
          <p:cNvSpPr txBox="1"/>
          <p:nvPr/>
        </p:nvSpPr>
        <p:spPr>
          <a:xfrm>
            <a:off x="5504016" y="902472"/>
            <a:ext cx="4113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Технологии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•"/>
            </a:pPr>
            <a:r>
              <a:rPr b="0" i="0" lang="ru-RU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Python3</a:t>
            </a:r>
            <a:endParaRPr b="0" i="0" sz="2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•"/>
            </a:pPr>
            <a:r>
              <a:rPr b="0" i="0" lang="ru-RU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React</a:t>
            </a:r>
            <a:endParaRPr b="0" i="0" sz="2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•"/>
            </a:pPr>
            <a:r>
              <a:rPr b="0" i="0" lang="ru-RU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FastAPI</a:t>
            </a:r>
            <a:endParaRPr b="0" i="0" sz="2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•"/>
            </a:pPr>
            <a:r>
              <a:rPr b="0" i="0" lang="ru-RU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Хранение: MINIO, 	PostgreSQL</a:t>
            </a:r>
            <a:endParaRPr b="0" i="0" sz="2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•"/>
            </a:pPr>
            <a:r>
              <a:rPr lang="ru-RU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Celery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•"/>
            </a:pPr>
            <a:r>
              <a:rPr b="0" i="0" lang="ru-RU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Docker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Изображение выглядит как текст&#10;&#10;Автоматически созданное описание" id="161" name="Google Shape;161;p12"/>
          <p:cNvPicPr preferRelativeResize="0"/>
          <p:nvPr/>
        </p:nvPicPr>
        <p:blipFill rotWithShape="1">
          <a:blip r:embed="rId4">
            <a:alphaModFix/>
          </a:blip>
          <a:srcRect b="0" l="0" r="0" t="52523"/>
          <a:stretch/>
        </p:blipFill>
        <p:spPr>
          <a:xfrm>
            <a:off x="7114583" y="149759"/>
            <a:ext cx="1934817" cy="41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300" y="497754"/>
            <a:ext cx="1746051" cy="160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03965" y="1269033"/>
            <a:ext cx="1205482" cy="1201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2"/>
          <p:cNvPicPr preferRelativeResize="0"/>
          <p:nvPr/>
        </p:nvPicPr>
        <p:blipFill rotWithShape="1">
          <a:blip r:embed="rId7">
            <a:alphaModFix/>
          </a:blip>
          <a:srcRect b="12848" l="0" r="0" t="18251"/>
          <a:stretch/>
        </p:blipFill>
        <p:spPr>
          <a:xfrm>
            <a:off x="169733" y="3796276"/>
            <a:ext cx="2015185" cy="69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34697" y="2735669"/>
            <a:ext cx="1756263" cy="87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2175" y="2222401"/>
            <a:ext cx="2375851" cy="1336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14912" y="3685050"/>
            <a:ext cx="1746050" cy="916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